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4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1516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Claudeでスライドを作ったのに、なぜ文字だらけになるのか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構成や文章作成は得意でも、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21945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「図解で作って」と指定しない限り、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260604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出力は箇条書きスライドに収束する。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324612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入力（プロンプト）と出力（スライド）の間で、視覚化の指示が抜け落ちているのが原因です。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394960" y="2194560"/>
            <a:ext cx="1005840" cy="1005840"/>
          </a:xfrm>
          <a:prstGeom prst="ellipse">
            <a:avLst/>
          </a:prstGeom>
          <a:solidFill>
            <a:srgbClr val="EAF1FE"/>
          </a:solidFill>
          <a:ln w="12700">
            <a:solidFill>
              <a:srgbClr val="EAF1F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6245" y="2415845"/>
            <a:ext cx="563270" cy="56327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5212080" y="32461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プロンプト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6675120" y="2194560"/>
            <a:ext cx="1005840" cy="1005840"/>
          </a:xfrm>
          <a:prstGeom prst="ellipse">
            <a:avLst/>
          </a:prstGeom>
          <a:solidFill>
            <a:srgbClr val="EAF1FE"/>
          </a:solidFill>
          <a:ln w="12700">
            <a:solidFill>
              <a:srgbClr val="EAF1F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6405" y="2415845"/>
            <a:ext cx="563270" cy="56327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6492240" y="32461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Claude出力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7955280" y="2194560"/>
            <a:ext cx="1005840" cy="1005840"/>
          </a:xfrm>
          <a:prstGeom prst="ellipse">
            <a:avLst/>
          </a:prstGeom>
          <a:solidFill>
            <a:srgbClr val="EAF1FE"/>
          </a:solidFill>
          <a:ln w="12700">
            <a:solidFill>
              <a:srgbClr val="EAF1F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76565" y="2415845"/>
            <a:ext cx="563270" cy="56327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772400" y="32461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スライド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6446520" y="2606040"/>
            <a:ext cx="201168" cy="182880"/>
          </a:xfrm>
          <a:prstGeom prst="rightArrow">
            <a:avLst/>
          </a:prstGeom>
          <a:solidFill>
            <a:srgbClr val="8A93A0"/>
          </a:solidFill>
          <a:ln w="12700">
            <a:solidFill>
              <a:srgbClr val="8A93A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3"/>
          <p:cNvSpPr/>
          <p:nvPr/>
        </p:nvSpPr>
        <p:spPr>
          <a:xfrm>
            <a:off x="7726680" y="2606040"/>
            <a:ext cx="201168" cy="182880"/>
          </a:xfrm>
          <a:prstGeom prst="rightArrow">
            <a:avLst/>
          </a:prstGeom>
          <a:solidFill>
            <a:srgbClr val="8A93A0"/>
          </a:solidFill>
          <a:ln w="12700">
            <a:solidFill>
              <a:srgbClr val="8A93A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4"/>
          <p:cNvSpPr/>
          <p:nvPr/>
        </p:nvSpPr>
        <p:spPr>
          <a:xfrm>
            <a:off x="7772400" y="182880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i="1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文字だらけ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文字スライドになる原因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Claudeの出力が文字中心になる典型的な3つのパターン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53212" y="1874520"/>
            <a:ext cx="2606040" cy="3017520"/>
          </a:xfrm>
          <a:prstGeom prst="rect">
            <a:avLst/>
          </a:prstGeom>
          <a:solidFill>
            <a:srgbClr val="F4F6F8"/>
          </a:solidFill>
          <a:ln w="1270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827532" y="21031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原因 1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1353312" y="2468880"/>
            <a:ext cx="1005840" cy="10058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597" y="2690165"/>
            <a:ext cx="563270" cy="56327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27532" y="3657600"/>
            <a:ext cx="2057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図解形式を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指定していない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827532" y="438912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「資料を作って」だけだと、Claudeは安全策として箇条書きを選びます。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3268980" y="1874520"/>
            <a:ext cx="2606040" cy="3017520"/>
          </a:xfrm>
          <a:prstGeom prst="rect">
            <a:avLst/>
          </a:prstGeom>
          <a:solidFill>
            <a:srgbClr val="F4F6F8"/>
          </a:solidFill>
          <a:ln w="1270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Text 9"/>
          <p:cNvSpPr/>
          <p:nvPr/>
        </p:nvSpPr>
        <p:spPr>
          <a:xfrm>
            <a:off x="3543300" y="21031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原因 2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4069080" y="2468880"/>
            <a:ext cx="1005840" cy="10058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0365" y="2690165"/>
            <a:ext cx="563270" cy="56327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543300" y="3657600"/>
            <a:ext cx="2057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アイコンや素材を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指定していない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3543300" y="438912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ビジュアル要素の指示がなければ、テキストだけで意味を伝えようとします。</a:t>
            </a:r>
            <a:endParaRPr lang="en-US" sz="1050" dirty="0"/>
          </a:p>
        </p:txBody>
      </p:sp>
      <p:sp>
        <p:nvSpPr>
          <p:cNvPr id="17" name="Shape 13"/>
          <p:cNvSpPr/>
          <p:nvPr/>
        </p:nvSpPr>
        <p:spPr>
          <a:xfrm>
            <a:off x="5984748" y="1874520"/>
            <a:ext cx="2606040" cy="3017520"/>
          </a:xfrm>
          <a:prstGeom prst="rect">
            <a:avLst/>
          </a:prstGeom>
          <a:solidFill>
            <a:srgbClr val="F4F6F8"/>
          </a:solidFill>
          <a:ln w="1270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4"/>
          <p:cNvSpPr/>
          <p:nvPr/>
        </p:nvSpPr>
        <p:spPr>
          <a:xfrm>
            <a:off x="6259068" y="21031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原因 3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6784848" y="2468880"/>
            <a:ext cx="1005840" cy="10058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6133" y="2690165"/>
            <a:ext cx="563270" cy="56327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259068" y="3657600"/>
            <a:ext cx="2057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1スライドに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情報を詰めすぎ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6259068" y="4389120"/>
            <a:ext cx="2057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1枚に多くの論点を入れると、図解化できず文字でしか表現できません。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解決の流れ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4つの工程に分けて指示すれば、文字スライドは避けられる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2057400"/>
            <a:ext cx="169164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502920" y="2057400"/>
            <a:ext cx="73152" cy="2331720"/>
          </a:xfrm>
          <a:prstGeom prst="rect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731520" y="2240280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731520" y="2423160"/>
            <a:ext cx="1417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964692" y="3017520"/>
            <a:ext cx="777240" cy="777240"/>
          </a:xfrm>
          <a:prstGeom prst="ellipse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685" y="3188513"/>
            <a:ext cx="435254" cy="435254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640080" y="384048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内容を整理する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640080" y="411480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論点と粒度を揃える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2313432" y="3058668"/>
            <a:ext cx="219456" cy="329184"/>
          </a:xfrm>
          <a:prstGeom prst="rightArrow">
            <a:avLst/>
          </a:prstGeom>
          <a:solidFill>
            <a:srgbClr val="8A93A0"/>
          </a:solidFill>
          <a:ln w="12700">
            <a:solidFill>
              <a:srgbClr val="8A93A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" name="Shape 11"/>
          <p:cNvSpPr/>
          <p:nvPr/>
        </p:nvSpPr>
        <p:spPr>
          <a:xfrm>
            <a:off x="2651760" y="2057400"/>
            <a:ext cx="169164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2"/>
          <p:cNvSpPr/>
          <p:nvPr/>
        </p:nvSpPr>
        <p:spPr>
          <a:xfrm>
            <a:off x="2651760" y="2057400"/>
            <a:ext cx="73152" cy="2331720"/>
          </a:xfrm>
          <a:prstGeom prst="rect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3"/>
          <p:cNvSpPr/>
          <p:nvPr/>
        </p:nvSpPr>
        <p:spPr>
          <a:xfrm>
            <a:off x="2880360" y="2240280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2880360" y="2423160"/>
            <a:ext cx="1417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</a:t>
            </a:r>
            <a:endParaRPr lang="en-US" sz="3200" dirty="0"/>
          </a:p>
        </p:txBody>
      </p:sp>
      <p:sp>
        <p:nvSpPr>
          <p:cNvPr id="18" name="Shape 15"/>
          <p:cNvSpPr/>
          <p:nvPr/>
        </p:nvSpPr>
        <p:spPr>
          <a:xfrm>
            <a:off x="3113532" y="3017520"/>
            <a:ext cx="777240" cy="777240"/>
          </a:xfrm>
          <a:prstGeom prst="ellipse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4525" y="3188513"/>
            <a:ext cx="435254" cy="435254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2788920" y="384048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図解形式を決める</a:t>
            </a:r>
            <a:endParaRPr lang="en-US" sz="1200" dirty="0"/>
          </a:p>
        </p:txBody>
      </p:sp>
      <p:sp>
        <p:nvSpPr>
          <p:cNvPr id="21" name="Text 17"/>
          <p:cNvSpPr/>
          <p:nvPr/>
        </p:nvSpPr>
        <p:spPr>
          <a:xfrm>
            <a:off x="2788920" y="411480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フロー・表・カード</a:t>
            </a:r>
            <a:endParaRPr lang="en-US" sz="900" dirty="0"/>
          </a:p>
        </p:txBody>
      </p:sp>
      <p:sp>
        <p:nvSpPr>
          <p:cNvPr id="22" name="Shape 18"/>
          <p:cNvSpPr/>
          <p:nvPr/>
        </p:nvSpPr>
        <p:spPr>
          <a:xfrm>
            <a:off x="4462272" y="3058668"/>
            <a:ext cx="219456" cy="329184"/>
          </a:xfrm>
          <a:prstGeom prst="rightArrow">
            <a:avLst/>
          </a:prstGeom>
          <a:solidFill>
            <a:srgbClr val="8A93A0"/>
          </a:solidFill>
          <a:ln w="12700">
            <a:solidFill>
              <a:srgbClr val="8A93A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19"/>
          <p:cNvSpPr/>
          <p:nvPr/>
        </p:nvSpPr>
        <p:spPr>
          <a:xfrm>
            <a:off x="4800600" y="2057400"/>
            <a:ext cx="169164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Shape 20"/>
          <p:cNvSpPr/>
          <p:nvPr/>
        </p:nvSpPr>
        <p:spPr>
          <a:xfrm>
            <a:off x="4800600" y="2057400"/>
            <a:ext cx="73152" cy="2331720"/>
          </a:xfrm>
          <a:prstGeom prst="rect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5" name="Text 21"/>
          <p:cNvSpPr/>
          <p:nvPr/>
        </p:nvSpPr>
        <p:spPr>
          <a:xfrm>
            <a:off x="5029200" y="2240280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</a:t>
            </a:r>
            <a:endParaRPr lang="en-US" sz="800" dirty="0"/>
          </a:p>
        </p:txBody>
      </p:sp>
      <p:sp>
        <p:nvSpPr>
          <p:cNvPr id="26" name="Text 22"/>
          <p:cNvSpPr/>
          <p:nvPr/>
        </p:nvSpPr>
        <p:spPr>
          <a:xfrm>
            <a:off x="5029200" y="2423160"/>
            <a:ext cx="1417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</a:t>
            </a:r>
            <a:endParaRPr lang="en-US" sz="3200" dirty="0"/>
          </a:p>
        </p:txBody>
      </p:sp>
      <p:sp>
        <p:nvSpPr>
          <p:cNvPr id="27" name="Shape 23"/>
          <p:cNvSpPr/>
          <p:nvPr/>
        </p:nvSpPr>
        <p:spPr>
          <a:xfrm>
            <a:off x="5262372" y="3017520"/>
            <a:ext cx="777240" cy="777240"/>
          </a:xfrm>
          <a:prstGeom prst="ellipse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3365" y="3188513"/>
            <a:ext cx="435254" cy="435254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4937760" y="384048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素材に変換する</a:t>
            </a:r>
            <a:endParaRPr lang="en-US" sz="1200" dirty="0"/>
          </a:p>
        </p:txBody>
      </p:sp>
      <p:sp>
        <p:nvSpPr>
          <p:cNvPr id="30" name="Text 25"/>
          <p:cNvSpPr/>
          <p:nvPr/>
        </p:nvSpPr>
        <p:spPr>
          <a:xfrm>
            <a:off x="4937760" y="411480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SVG・アイコン・表</a:t>
            </a:r>
            <a:endParaRPr lang="en-US" sz="900" dirty="0"/>
          </a:p>
        </p:txBody>
      </p:sp>
      <p:sp>
        <p:nvSpPr>
          <p:cNvPr id="31" name="Shape 26"/>
          <p:cNvSpPr/>
          <p:nvPr/>
        </p:nvSpPr>
        <p:spPr>
          <a:xfrm>
            <a:off x="6611112" y="3058668"/>
            <a:ext cx="219456" cy="329184"/>
          </a:xfrm>
          <a:prstGeom prst="rightArrow">
            <a:avLst/>
          </a:prstGeom>
          <a:solidFill>
            <a:srgbClr val="8A93A0"/>
          </a:solidFill>
          <a:ln w="12700">
            <a:solidFill>
              <a:srgbClr val="8A93A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" name="Shape 27"/>
          <p:cNvSpPr/>
          <p:nvPr/>
        </p:nvSpPr>
        <p:spPr>
          <a:xfrm>
            <a:off x="6949440" y="2057400"/>
            <a:ext cx="169164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3" name="Shape 28"/>
          <p:cNvSpPr/>
          <p:nvPr/>
        </p:nvSpPr>
        <p:spPr>
          <a:xfrm>
            <a:off x="6949440" y="2057400"/>
            <a:ext cx="73152" cy="2331720"/>
          </a:xfrm>
          <a:prstGeom prst="rect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" name="Text 29"/>
          <p:cNvSpPr/>
          <p:nvPr/>
        </p:nvSpPr>
        <p:spPr>
          <a:xfrm>
            <a:off x="7178040" y="2240280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</a:t>
            </a:r>
            <a:endParaRPr lang="en-US" sz="800" dirty="0"/>
          </a:p>
        </p:txBody>
      </p:sp>
      <p:sp>
        <p:nvSpPr>
          <p:cNvPr id="35" name="Text 30"/>
          <p:cNvSpPr/>
          <p:nvPr/>
        </p:nvSpPr>
        <p:spPr>
          <a:xfrm>
            <a:off x="7178040" y="2423160"/>
            <a:ext cx="1417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</a:t>
            </a:r>
            <a:endParaRPr lang="en-US" sz="3200" dirty="0"/>
          </a:p>
        </p:txBody>
      </p:sp>
      <p:sp>
        <p:nvSpPr>
          <p:cNvPr id="36" name="Shape 31"/>
          <p:cNvSpPr/>
          <p:nvPr/>
        </p:nvSpPr>
        <p:spPr>
          <a:xfrm>
            <a:off x="7411212" y="3017520"/>
            <a:ext cx="777240" cy="777240"/>
          </a:xfrm>
          <a:prstGeom prst="ellipse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3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2205" y="3188513"/>
            <a:ext cx="435254" cy="435254"/>
          </a:xfrm>
          <a:prstGeom prst="rect">
            <a:avLst/>
          </a:prstGeom>
        </p:spPr>
      </p:pic>
      <p:sp>
        <p:nvSpPr>
          <p:cNvPr id="38" name="Text 32"/>
          <p:cNvSpPr/>
          <p:nvPr/>
        </p:nvSpPr>
        <p:spPr>
          <a:xfrm>
            <a:off x="7086600" y="384048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pptxに埋め込む</a:t>
            </a:r>
            <a:endParaRPr lang="en-US" sz="1200" dirty="0"/>
          </a:p>
        </p:txBody>
      </p:sp>
      <p:sp>
        <p:nvSpPr>
          <p:cNvPr id="39" name="Text 33"/>
          <p:cNvSpPr/>
          <p:nvPr/>
        </p:nvSpPr>
        <p:spPr>
          <a:xfrm>
            <a:off x="7086600" y="411480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スライドへ配置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使える図解パターン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コンテンツの性質に合わせて、図解の型を使い分ける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65176" y="1874520"/>
            <a:ext cx="1627632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265176" y="1874520"/>
            <a:ext cx="1627632" cy="109728"/>
          </a:xfrm>
          <a:prstGeom prst="rect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5"/>
          <p:cNvSpPr/>
          <p:nvPr/>
        </p:nvSpPr>
        <p:spPr>
          <a:xfrm>
            <a:off x="621792" y="2240280"/>
            <a:ext cx="914400" cy="914400"/>
          </a:xfrm>
          <a:prstGeom prst="ellipse">
            <a:avLst/>
          </a:prstGeom>
          <a:solidFill>
            <a:srgbClr val="EAF1FE"/>
          </a:solidFill>
          <a:ln w="12700">
            <a:solidFill>
              <a:srgbClr val="EAF1F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2441448"/>
            <a:ext cx="512064" cy="512064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356616" y="3291840"/>
            <a:ext cx="14447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業務フロー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356616" y="3657600"/>
            <a:ext cx="1444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プロセスや手順を表現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56616" y="4206240"/>
            <a:ext cx="14447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フロー図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2011680" y="1874520"/>
            <a:ext cx="1627632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10"/>
          <p:cNvSpPr/>
          <p:nvPr/>
        </p:nvSpPr>
        <p:spPr>
          <a:xfrm>
            <a:off x="2011680" y="1874520"/>
            <a:ext cx="1627632" cy="109728"/>
          </a:xfrm>
          <a:prstGeom prst="rect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" name="Shape 11"/>
          <p:cNvSpPr/>
          <p:nvPr/>
        </p:nvSpPr>
        <p:spPr>
          <a:xfrm>
            <a:off x="2368296" y="2240280"/>
            <a:ext cx="914400" cy="914400"/>
          </a:xfrm>
          <a:prstGeom prst="ellipse">
            <a:avLst/>
          </a:prstGeom>
          <a:solidFill>
            <a:srgbClr val="EAF1FE"/>
          </a:solidFill>
          <a:ln w="12700">
            <a:solidFill>
              <a:srgbClr val="EAF1F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9464" y="2441448"/>
            <a:ext cx="512064" cy="512064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103120" y="3291840"/>
            <a:ext cx="14447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比較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2103120" y="3657600"/>
            <a:ext cx="1444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複数項目の差を明示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2103120" y="4206240"/>
            <a:ext cx="14447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比較表</a:t>
            </a:r>
            <a:endParaRPr lang="en-US" sz="1050" dirty="0"/>
          </a:p>
        </p:txBody>
      </p:sp>
      <p:sp>
        <p:nvSpPr>
          <p:cNvPr id="19" name="Shape 15"/>
          <p:cNvSpPr/>
          <p:nvPr/>
        </p:nvSpPr>
        <p:spPr>
          <a:xfrm>
            <a:off x="3758184" y="1874520"/>
            <a:ext cx="1627632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Shape 16"/>
          <p:cNvSpPr/>
          <p:nvPr/>
        </p:nvSpPr>
        <p:spPr>
          <a:xfrm>
            <a:off x="3758184" y="1874520"/>
            <a:ext cx="1627632" cy="109728"/>
          </a:xfrm>
          <a:prstGeom prst="rect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1" name="Shape 17"/>
          <p:cNvSpPr/>
          <p:nvPr/>
        </p:nvSpPr>
        <p:spPr>
          <a:xfrm>
            <a:off x="4114800" y="2240280"/>
            <a:ext cx="914400" cy="914400"/>
          </a:xfrm>
          <a:prstGeom prst="ellipse">
            <a:avLst/>
          </a:prstGeom>
          <a:solidFill>
            <a:srgbClr val="EAF1FE"/>
          </a:solidFill>
          <a:ln w="12700">
            <a:solidFill>
              <a:srgbClr val="EAF1F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5968" y="2441448"/>
            <a:ext cx="512064" cy="512064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3849624" y="3291840"/>
            <a:ext cx="14447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課題整理</a:t>
            </a:r>
            <a:endParaRPr lang="en-US" sz="1400" dirty="0"/>
          </a:p>
        </p:txBody>
      </p:sp>
      <p:sp>
        <p:nvSpPr>
          <p:cNvPr id="24" name="Text 19"/>
          <p:cNvSpPr/>
          <p:nvPr/>
        </p:nvSpPr>
        <p:spPr>
          <a:xfrm>
            <a:off x="3849624" y="3657600"/>
            <a:ext cx="1444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並列の項目を整理</a:t>
            </a:r>
            <a:endParaRPr lang="en-US" sz="1000" dirty="0"/>
          </a:p>
        </p:txBody>
      </p:sp>
      <p:sp>
        <p:nvSpPr>
          <p:cNvPr id="25" name="Text 20"/>
          <p:cNvSpPr/>
          <p:nvPr/>
        </p:nvSpPr>
        <p:spPr>
          <a:xfrm>
            <a:off x="3849624" y="4206240"/>
            <a:ext cx="14447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カード型</a:t>
            </a:r>
            <a:endParaRPr lang="en-US" sz="1050" dirty="0"/>
          </a:p>
        </p:txBody>
      </p:sp>
      <p:sp>
        <p:nvSpPr>
          <p:cNvPr id="26" name="Shape 21"/>
          <p:cNvSpPr/>
          <p:nvPr/>
        </p:nvSpPr>
        <p:spPr>
          <a:xfrm>
            <a:off x="5504688" y="1874520"/>
            <a:ext cx="1627632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22"/>
          <p:cNvSpPr/>
          <p:nvPr/>
        </p:nvSpPr>
        <p:spPr>
          <a:xfrm>
            <a:off x="5504688" y="1874520"/>
            <a:ext cx="1627632" cy="109728"/>
          </a:xfrm>
          <a:prstGeom prst="rect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Shape 23"/>
          <p:cNvSpPr/>
          <p:nvPr/>
        </p:nvSpPr>
        <p:spPr>
          <a:xfrm>
            <a:off x="5861304" y="2240280"/>
            <a:ext cx="914400" cy="914400"/>
          </a:xfrm>
          <a:prstGeom prst="ellipse">
            <a:avLst/>
          </a:prstGeom>
          <a:solidFill>
            <a:srgbClr val="EAF1FE"/>
          </a:solidFill>
          <a:ln w="12700">
            <a:solidFill>
              <a:srgbClr val="EAF1F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62472" y="2441448"/>
            <a:ext cx="512064" cy="512064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5596128" y="3291840"/>
            <a:ext cx="14447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手順説明</a:t>
            </a:r>
            <a:endParaRPr lang="en-US" sz="1400" dirty="0"/>
          </a:p>
        </p:txBody>
      </p:sp>
      <p:sp>
        <p:nvSpPr>
          <p:cNvPr id="31" name="Text 25"/>
          <p:cNvSpPr/>
          <p:nvPr/>
        </p:nvSpPr>
        <p:spPr>
          <a:xfrm>
            <a:off x="5596128" y="3657600"/>
            <a:ext cx="1444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順序のある操作を提示</a:t>
            </a:r>
            <a:endParaRPr lang="en-US" sz="1000" dirty="0"/>
          </a:p>
        </p:txBody>
      </p:sp>
      <p:sp>
        <p:nvSpPr>
          <p:cNvPr id="32" name="Text 26"/>
          <p:cNvSpPr/>
          <p:nvPr/>
        </p:nvSpPr>
        <p:spPr>
          <a:xfrm>
            <a:off x="5596128" y="4206240"/>
            <a:ext cx="14447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ステップ図</a:t>
            </a:r>
            <a:endParaRPr lang="en-US" sz="1050" dirty="0"/>
          </a:p>
        </p:txBody>
      </p:sp>
      <p:sp>
        <p:nvSpPr>
          <p:cNvPr id="33" name="Shape 27"/>
          <p:cNvSpPr/>
          <p:nvPr/>
        </p:nvSpPr>
        <p:spPr>
          <a:xfrm>
            <a:off x="7251192" y="1874520"/>
            <a:ext cx="1627632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" name="Shape 28"/>
          <p:cNvSpPr/>
          <p:nvPr/>
        </p:nvSpPr>
        <p:spPr>
          <a:xfrm>
            <a:off x="7251192" y="1874520"/>
            <a:ext cx="1627632" cy="109728"/>
          </a:xfrm>
          <a:prstGeom prst="rect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" name="Shape 29"/>
          <p:cNvSpPr/>
          <p:nvPr/>
        </p:nvSpPr>
        <p:spPr>
          <a:xfrm>
            <a:off x="7607808" y="2240280"/>
            <a:ext cx="914400" cy="914400"/>
          </a:xfrm>
          <a:prstGeom prst="ellipse">
            <a:avLst/>
          </a:prstGeom>
          <a:solidFill>
            <a:srgbClr val="EAF1FE"/>
          </a:solidFill>
          <a:ln w="12700">
            <a:solidFill>
              <a:srgbClr val="EAF1F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3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08976" y="2441448"/>
            <a:ext cx="512064" cy="512064"/>
          </a:xfrm>
          <a:prstGeom prst="rect">
            <a:avLst/>
          </a:prstGeom>
        </p:spPr>
      </p:pic>
      <p:sp>
        <p:nvSpPr>
          <p:cNvPr id="37" name="Text 30"/>
          <p:cNvSpPr/>
          <p:nvPr/>
        </p:nvSpPr>
        <p:spPr>
          <a:xfrm>
            <a:off x="7342632" y="3291840"/>
            <a:ext cx="14447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全体像</a:t>
            </a:r>
            <a:endParaRPr lang="en-US" sz="1400" dirty="0"/>
          </a:p>
        </p:txBody>
      </p:sp>
      <p:sp>
        <p:nvSpPr>
          <p:cNvPr id="38" name="Text 31"/>
          <p:cNvSpPr/>
          <p:nvPr/>
        </p:nvSpPr>
        <p:spPr>
          <a:xfrm>
            <a:off x="7342632" y="3657600"/>
            <a:ext cx="1444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要素の関係を俯瞰</a:t>
            </a:r>
            <a:endParaRPr lang="en-US" sz="1000" dirty="0"/>
          </a:p>
        </p:txBody>
      </p:sp>
      <p:sp>
        <p:nvSpPr>
          <p:cNvPr id="39" name="Text 32"/>
          <p:cNvSpPr/>
          <p:nvPr/>
        </p:nvSpPr>
        <p:spPr>
          <a:xfrm>
            <a:off x="7342632" y="4206240"/>
            <a:ext cx="14447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マップ図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05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実務で使えるAI資料作成の考え方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Claudeに「完成資料」を求めるのではなく、工程ごとに役割を分ける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965960"/>
            <a:ext cx="3520440" cy="2788920"/>
          </a:xfrm>
          <a:prstGeom prst="rect">
            <a:avLst/>
          </a:prstGeom>
          <a:solidFill>
            <a:srgbClr val="F4F6F8"/>
          </a:solidFill>
          <a:ln w="12700">
            <a:solidFill>
              <a:srgbClr val="E1E5E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731520" y="21945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BEFORE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丸投げ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1668780" y="3063240"/>
            <a:ext cx="1097280" cy="10972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0182" y="3304642"/>
            <a:ext cx="614477" cy="614477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31520" y="4251960"/>
            <a:ext cx="2971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「会議資料を作って」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31520" y="4480560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3A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箇条書きだらけの資料が返ってくる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160520" y="3086100"/>
            <a:ext cx="822960" cy="548640"/>
          </a:xfrm>
          <a:prstGeom prst="rightArrow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10"/>
          <p:cNvSpPr/>
          <p:nvPr/>
        </p:nvSpPr>
        <p:spPr>
          <a:xfrm>
            <a:off x="5166360" y="1965960"/>
            <a:ext cx="3520440" cy="2788920"/>
          </a:xfrm>
          <a:prstGeom prst="rect">
            <a:avLst/>
          </a:prstGeom>
          <a:solidFill>
            <a:srgbClr val="EAF1FE"/>
          </a:solidFill>
          <a:ln w="1905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" name="Text 11"/>
          <p:cNvSpPr/>
          <p:nvPr/>
        </p:nvSpPr>
        <p:spPr>
          <a:xfrm>
            <a:off x="5440680" y="21945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1E5BD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AFTER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5440680" y="246888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工程分解</a:t>
            </a:r>
            <a:endParaRPr lang="en-US" sz="2200" dirty="0"/>
          </a:p>
        </p:txBody>
      </p:sp>
      <p:sp>
        <p:nvSpPr>
          <p:cNvPr id="16" name="Shape 13"/>
          <p:cNvSpPr/>
          <p:nvPr/>
        </p:nvSpPr>
        <p:spPr>
          <a:xfrm>
            <a:off x="5532120" y="3108960"/>
            <a:ext cx="777240" cy="7772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3113" y="3279953"/>
            <a:ext cx="435254" cy="43525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394960" y="3931920"/>
            <a:ext cx="1051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設計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6492240" y="3108960"/>
            <a:ext cx="777240" cy="7772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3233" y="3279953"/>
            <a:ext cx="435254" cy="435254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355080" y="3931920"/>
            <a:ext cx="1051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確認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7452360" y="3108960"/>
            <a:ext cx="777240" cy="7772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3353" y="3279953"/>
            <a:ext cx="435254" cy="435254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7315200" y="3931920"/>
            <a:ext cx="1051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出力</a:t>
            </a:r>
            <a:endParaRPr lang="en-US" sz="1000" dirty="0"/>
          </a:p>
        </p:txBody>
      </p:sp>
      <p:sp>
        <p:nvSpPr>
          <p:cNvPr id="25" name="Shape 19"/>
          <p:cNvSpPr/>
          <p:nvPr/>
        </p:nvSpPr>
        <p:spPr>
          <a:xfrm>
            <a:off x="6355080" y="3433572"/>
            <a:ext cx="146304" cy="128016"/>
          </a:xfrm>
          <a:prstGeom prst="rightArrow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6" name="Shape 20"/>
          <p:cNvSpPr/>
          <p:nvPr/>
        </p:nvSpPr>
        <p:spPr>
          <a:xfrm>
            <a:off x="7315200" y="3433572"/>
            <a:ext cx="146304" cy="128016"/>
          </a:xfrm>
          <a:prstGeom prst="rightArrow">
            <a:avLst/>
          </a:prstGeom>
          <a:solidFill>
            <a:srgbClr val="1E5BD9"/>
          </a:solidFill>
          <a:ln w="12700">
            <a:solidFill>
              <a:srgbClr val="1E5BD9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Text 21"/>
          <p:cNvSpPr/>
          <p:nvPr/>
        </p:nvSpPr>
        <p:spPr>
          <a:xfrm>
            <a:off x="5440680" y="438912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構成 → 図解設計 → 素材生成 → pptx化を分けて指示する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160</Words>
  <Application>Microsoft Office PowerPoint</Application>
  <PresentationFormat>画面に合わせる (16:9)</PresentationFormat>
  <Paragraphs>80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8" baseType="lpstr">
      <vt:lpstr>Yu Gothic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Claudeで文字だらけのスライドを作らない方法</dc:title>
  <dc:subject>PptxGenJS Presentation</dc:subject>
  <dc:creator>PptxGenJS</dc:creator>
  <cp:lastModifiedBy>Yoshihiro Arakawa</cp:lastModifiedBy>
  <cp:revision>1</cp:revision>
  <dcterms:created xsi:type="dcterms:W3CDTF">2026-05-18T11:51:40Z</dcterms:created>
  <dcterms:modified xsi:type="dcterms:W3CDTF">2026-05-18T12:02:50Z</dcterms:modified>
</cp:coreProperties>
</file>