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46" d="100"/>
          <a:sy n="146" d="100"/>
        </p:scale>
        <p:origin x="548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4190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Claudeでスライドを作ったのに、なぜ文字だらけになるのか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Claudeは構成や文章作成は得意。しかし指定がなければ箇条書き中心のスライドになりやすい。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3291840" cy="2743200"/>
          </a:xfrm>
          <a:prstGeom prst="rect">
            <a:avLst/>
          </a:prstGeom>
          <a:solidFill>
            <a:srgbClr val="FFFFFF"/>
          </a:solidFill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548640" y="1554480"/>
            <a:ext cx="73152" cy="2743200"/>
          </a:xfrm>
          <a:prstGeom prst="rect">
            <a:avLst/>
          </a:prstGeom>
          <a:solidFill>
            <a:srgbClr val="3333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6" name="Text 4"/>
          <p:cNvSpPr/>
          <p:nvPr/>
        </p:nvSpPr>
        <p:spPr>
          <a:xfrm>
            <a:off x="777240" y="173736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よくある依頼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777240" y="2148840"/>
            <a:ext cx="2834640" cy="0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8" name="Text 6"/>
          <p:cNvSpPr/>
          <p:nvPr/>
        </p:nvSpPr>
        <p:spPr>
          <a:xfrm>
            <a:off x="777240" y="2286000"/>
            <a:ext cx="29260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このテーマで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スライドを作って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777240" y="384048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曖昧で図解の指定なし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023360" y="2606040"/>
            <a:ext cx="1097280" cy="640080"/>
          </a:xfrm>
          <a:prstGeom prst="rightArrow">
            <a:avLst/>
          </a:prstGeom>
          <a:solidFill>
            <a:srgbClr val="0557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1" name="Shape 9"/>
          <p:cNvSpPr/>
          <p:nvPr/>
        </p:nvSpPr>
        <p:spPr>
          <a:xfrm>
            <a:off x="5303520" y="1554480"/>
            <a:ext cx="3291840" cy="2743200"/>
          </a:xfrm>
          <a:prstGeom prst="rect">
            <a:avLst/>
          </a:prstGeom>
          <a:solidFill>
            <a:srgbClr val="FFFFFF"/>
          </a:solidFill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10"/>
          <p:cNvSpPr/>
          <p:nvPr/>
        </p:nvSpPr>
        <p:spPr>
          <a:xfrm>
            <a:off x="5303520" y="1554480"/>
            <a:ext cx="73152" cy="2743200"/>
          </a:xfrm>
          <a:prstGeom prst="rect">
            <a:avLst/>
          </a:prstGeom>
          <a:solidFill>
            <a:srgbClr val="0557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3" name="Text 11"/>
          <p:cNvSpPr/>
          <p:nvPr/>
        </p:nvSpPr>
        <p:spPr>
          <a:xfrm>
            <a:off x="5532120" y="173736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結果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532120" y="2148840"/>
            <a:ext cx="2834640" cy="0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" name="Text 13"/>
          <p:cNvSpPr/>
          <p:nvPr/>
        </p:nvSpPr>
        <p:spPr>
          <a:xfrm>
            <a:off x="5532120" y="2286000"/>
            <a:ext cx="29260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557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構成はできるが、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0557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文字中心になる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5532120" y="384048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箇条書きだらけの読みにくいスライド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50392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01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文字スライドになる原因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Claudeの出力が文字中心に偏る、3つの典型パターン。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361188" y="1417320"/>
            <a:ext cx="2697480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361188" y="1417320"/>
            <a:ext cx="73152" cy="3200400"/>
          </a:xfrm>
          <a:prstGeom prst="rect">
            <a:avLst/>
          </a:prstGeom>
          <a:solidFill>
            <a:srgbClr val="3333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6" name="Text 4"/>
          <p:cNvSpPr/>
          <p:nvPr/>
        </p:nvSpPr>
        <p:spPr>
          <a:xfrm>
            <a:off x="589788" y="1645920"/>
            <a:ext cx="914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01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89788" y="2240280"/>
            <a:ext cx="2240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図解形式を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指定していない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589788" y="3154680"/>
            <a:ext cx="2240280" cy="0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" name="Text 7"/>
          <p:cNvSpPr/>
          <p:nvPr/>
        </p:nvSpPr>
        <p:spPr>
          <a:xfrm>
            <a:off x="589788" y="3246120"/>
            <a:ext cx="2240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何が起きるか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89788" y="3502152"/>
            <a:ext cx="2240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Claudeが「文章で書く」を選択し、箇条書きが並ぶ。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89788" y="4023360"/>
            <a:ext cx="2240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対処の方向性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89788" y="4279392"/>
            <a:ext cx="2240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比較表・カード・フロー図など型を指定する。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23260" y="1417320"/>
            <a:ext cx="2697480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" name="Shape 12"/>
          <p:cNvSpPr/>
          <p:nvPr/>
        </p:nvSpPr>
        <p:spPr>
          <a:xfrm>
            <a:off x="3223260" y="1417320"/>
            <a:ext cx="73152" cy="3200400"/>
          </a:xfrm>
          <a:prstGeom prst="rect">
            <a:avLst/>
          </a:prstGeom>
          <a:solidFill>
            <a:srgbClr val="0557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5" name="Text 13"/>
          <p:cNvSpPr/>
          <p:nvPr/>
        </p:nvSpPr>
        <p:spPr>
          <a:xfrm>
            <a:off x="3451860" y="1645920"/>
            <a:ext cx="914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557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02</a:t>
            </a:r>
            <a:endParaRPr lang="en-US" sz="3200" dirty="0"/>
          </a:p>
        </p:txBody>
      </p:sp>
      <p:sp>
        <p:nvSpPr>
          <p:cNvPr id="16" name="Text 14"/>
          <p:cNvSpPr/>
          <p:nvPr/>
        </p:nvSpPr>
        <p:spPr>
          <a:xfrm>
            <a:off x="3451860" y="2240280"/>
            <a:ext cx="2240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アイコンや素材を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指定していない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3451860" y="3154680"/>
            <a:ext cx="2240280" cy="0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8" name="Text 16"/>
          <p:cNvSpPr/>
          <p:nvPr/>
        </p:nvSpPr>
        <p:spPr>
          <a:xfrm>
            <a:off x="3451860" y="3246120"/>
            <a:ext cx="2240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何が起きるか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3451860" y="3502152"/>
            <a:ext cx="2240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視覚要素がなくテキストブロックだけになる。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451860" y="4023360"/>
            <a:ext cx="2240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0557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対処の方向性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3451860" y="4279392"/>
            <a:ext cx="2240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アイコン・図形・矢印を使うよう明示する。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085332" y="1417320"/>
            <a:ext cx="2697480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3" name="Shape 21"/>
          <p:cNvSpPr/>
          <p:nvPr/>
        </p:nvSpPr>
        <p:spPr>
          <a:xfrm>
            <a:off x="6085332" y="1417320"/>
            <a:ext cx="73152" cy="3200400"/>
          </a:xfrm>
          <a:prstGeom prst="rect">
            <a:avLst/>
          </a:prstGeom>
          <a:solidFill>
            <a:srgbClr val="3333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4" name="Text 22"/>
          <p:cNvSpPr/>
          <p:nvPr/>
        </p:nvSpPr>
        <p:spPr>
          <a:xfrm>
            <a:off x="6313932" y="1645920"/>
            <a:ext cx="914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03</a:t>
            </a:r>
            <a:endParaRPr lang="en-US" sz="3200" dirty="0"/>
          </a:p>
        </p:txBody>
      </p:sp>
      <p:sp>
        <p:nvSpPr>
          <p:cNvPr id="25" name="Text 23"/>
          <p:cNvSpPr/>
          <p:nvPr/>
        </p:nvSpPr>
        <p:spPr>
          <a:xfrm>
            <a:off x="6313932" y="2240280"/>
            <a:ext cx="2240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1枚に情報を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詰め込みすぎている</a:t>
            </a:r>
            <a:endParaRPr lang="en-US" sz="1500" dirty="0"/>
          </a:p>
        </p:txBody>
      </p:sp>
      <p:sp>
        <p:nvSpPr>
          <p:cNvPr id="26" name="Shape 24"/>
          <p:cNvSpPr/>
          <p:nvPr/>
        </p:nvSpPr>
        <p:spPr>
          <a:xfrm>
            <a:off x="6313932" y="3154680"/>
            <a:ext cx="2240280" cy="0"/>
          </a:xfrm>
          <a:prstGeom prst="line">
            <a:avLst/>
          </a:prstGeom>
          <a:noFill/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7" name="Text 25"/>
          <p:cNvSpPr/>
          <p:nvPr/>
        </p:nvSpPr>
        <p:spPr>
          <a:xfrm>
            <a:off x="6313932" y="3246120"/>
            <a:ext cx="2240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何が起きるか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313932" y="3502152"/>
            <a:ext cx="2240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1スライドの情報量が多く、文字量で表現される。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6313932" y="4023360"/>
            <a:ext cx="2240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対処の方向性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313932" y="4279392"/>
            <a:ext cx="2240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スライドを分けるか、1メッセージに絞る。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850392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解決の流れ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文字だらけを防ぐための4ステップ。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498348" y="1755648"/>
            <a:ext cx="1152144" cy="1152144"/>
          </a:xfrm>
          <a:prstGeom prst="ellipse">
            <a:avLst/>
          </a:prstGeom>
          <a:solidFill>
            <a:srgbClr val="EEF3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Shape 3"/>
          <p:cNvSpPr/>
          <p:nvPr/>
        </p:nvSpPr>
        <p:spPr>
          <a:xfrm>
            <a:off x="571500" y="1828800"/>
            <a:ext cx="1005840" cy="1005840"/>
          </a:xfrm>
          <a:prstGeom prst="ellipse">
            <a:avLst/>
          </a:prstGeom>
          <a:solidFill>
            <a:srgbClr val="0557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6" name="Text 4"/>
          <p:cNvSpPr/>
          <p:nvPr/>
        </p:nvSpPr>
        <p:spPr>
          <a:xfrm>
            <a:off x="571500" y="182880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228600" y="306324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200" dirty="0">
                <a:solidFill>
                  <a:srgbClr val="0557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STEP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28600" y="333756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内容を整理する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228600" y="379476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伝えたいことを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短文に書き出す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1938528" y="2167128"/>
            <a:ext cx="603504" cy="329184"/>
          </a:xfrm>
          <a:prstGeom prst="rightArrow">
            <a:avLst/>
          </a:prstGeom>
          <a:solidFill>
            <a:srgbClr val="E0E0E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1" name="Shape 9"/>
          <p:cNvSpPr/>
          <p:nvPr/>
        </p:nvSpPr>
        <p:spPr>
          <a:xfrm>
            <a:off x="2830068" y="1755648"/>
            <a:ext cx="1152144" cy="1152144"/>
          </a:xfrm>
          <a:prstGeom prst="ellipse">
            <a:avLst/>
          </a:prstGeom>
          <a:solidFill>
            <a:srgbClr val="EEF3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10"/>
          <p:cNvSpPr/>
          <p:nvPr/>
        </p:nvSpPr>
        <p:spPr>
          <a:xfrm>
            <a:off x="2903220" y="1828800"/>
            <a:ext cx="1005840" cy="1005840"/>
          </a:xfrm>
          <a:prstGeom prst="ellipse">
            <a:avLst/>
          </a:prstGeom>
          <a:solidFill>
            <a:srgbClr val="0557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3" name="Text 11"/>
          <p:cNvSpPr/>
          <p:nvPr/>
        </p:nvSpPr>
        <p:spPr>
          <a:xfrm>
            <a:off x="2903220" y="182880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2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2560320" y="306324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200" dirty="0">
                <a:solidFill>
                  <a:srgbClr val="0557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STEP 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2560320" y="333756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図解形式を決める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560320" y="379476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比較・フロー・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カードから選ぶ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270248" y="2167128"/>
            <a:ext cx="603504" cy="329184"/>
          </a:xfrm>
          <a:prstGeom prst="rightArrow">
            <a:avLst/>
          </a:prstGeom>
          <a:solidFill>
            <a:srgbClr val="E0E0E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8" name="Shape 16"/>
          <p:cNvSpPr/>
          <p:nvPr/>
        </p:nvSpPr>
        <p:spPr>
          <a:xfrm>
            <a:off x="5161788" y="1755648"/>
            <a:ext cx="1152144" cy="1152144"/>
          </a:xfrm>
          <a:prstGeom prst="ellipse">
            <a:avLst/>
          </a:prstGeom>
          <a:solidFill>
            <a:srgbClr val="EEF3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9" name="Shape 17"/>
          <p:cNvSpPr/>
          <p:nvPr/>
        </p:nvSpPr>
        <p:spPr>
          <a:xfrm>
            <a:off x="5234940" y="1828800"/>
            <a:ext cx="1005840" cy="1005840"/>
          </a:xfrm>
          <a:prstGeom prst="ellipse">
            <a:avLst/>
          </a:prstGeom>
          <a:solidFill>
            <a:srgbClr val="0557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0" name="Text 18"/>
          <p:cNvSpPr/>
          <p:nvPr/>
        </p:nvSpPr>
        <p:spPr>
          <a:xfrm>
            <a:off x="5234940" y="182880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3</a:t>
            </a:r>
            <a:endParaRPr lang="en-US" sz="3600" dirty="0"/>
          </a:p>
        </p:txBody>
      </p:sp>
      <p:sp>
        <p:nvSpPr>
          <p:cNvPr id="21" name="Text 19"/>
          <p:cNvSpPr/>
          <p:nvPr/>
        </p:nvSpPr>
        <p:spPr>
          <a:xfrm>
            <a:off x="4892040" y="306324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200" dirty="0">
                <a:solidFill>
                  <a:srgbClr val="0557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STEP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892040" y="333756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図形・表に変換する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892040" y="379476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SVG・アイコン・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表に置き換える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6601968" y="2167128"/>
            <a:ext cx="603504" cy="329184"/>
          </a:xfrm>
          <a:prstGeom prst="rightArrow">
            <a:avLst/>
          </a:prstGeom>
          <a:solidFill>
            <a:srgbClr val="E0E0E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5" name="Shape 23"/>
          <p:cNvSpPr/>
          <p:nvPr/>
        </p:nvSpPr>
        <p:spPr>
          <a:xfrm>
            <a:off x="7493508" y="1755648"/>
            <a:ext cx="1152144" cy="1152144"/>
          </a:xfrm>
          <a:prstGeom prst="ellipse">
            <a:avLst/>
          </a:prstGeom>
          <a:solidFill>
            <a:srgbClr val="EEF3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6" name="Shape 24"/>
          <p:cNvSpPr/>
          <p:nvPr/>
        </p:nvSpPr>
        <p:spPr>
          <a:xfrm>
            <a:off x="7566660" y="1828800"/>
            <a:ext cx="1005840" cy="1005840"/>
          </a:xfrm>
          <a:prstGeom prst="ellipse">
            <a:avLst/>
          </a:prstGeom>
          <a:solidFill>
            <a:srgbClr val="0557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7" name="Text 25"/>
          <p:cNvSpPr/>
          <p:nvPr/>
        </p:nvSpPr>
        <p:spPr>
          <a:xfrm>
            <a:off x="7566660" y="182880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4</a:t>
            </a:r>
            <a:endParaRPr lang="en-US" sz="3600" dirty="0"/>
          </a:p>
        </p:txBody>
      </p:sp>
      <p:sp>
        <p:nvSpPr>
          <p:cNvPr id="28" name="Text 26"/>
          <p:cNvSpPr/>
          <p:nvPr/>
        </p:nvSpPr>
        <p:spPr>
          <a:xfrm>
            <a:off x="7223760" y="306324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200" dirty="0">
                <a:solidFill>
                  <a:srgbClr val="0557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STEP 4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7223760" y="333756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pptxに埋め込む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7223760" y="3794760"/>
            <a:ext cx="1691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PowerPointへ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出力する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850392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使える図解パターン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スライドの内容に応じて、最適な型を選ぶ。</a:t>
            </a:r>
            <a:endParaRPr lang="en-US" sz="1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371600" y="1417320"/>
          <a:ext cx="6400800" cy="2468880"/>
        </p:xfrm>
        <a:graphic>
          <a:graphicData uri="http://schemas.openxmlformats.org/drawingml/2006/table">
            <a:tbl>
              <a:tblPr/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Yu Gothic" pitchFamily="34" charset="0"/>
                          <a:ea typeface="Yu Gothic" pitchFamily="34" charset="-122"/>
                          <a:cs typeface="Yu Gothic" pitchFamily="34" charset="-120"/>
                        </a:rPr>
                        <a:t>スライド内容</a:t>
                      </a:r>
                      <a:endParaRPr lang="en-US" sz="1300" dirty="0">
                        <a:latin typeface="Yu Gothic" charset="0"/>
                        <a:ea typeface="Yu Gothic" charset="0"/>
                        <a:cs typeface="Yu Gothic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Yu Gothic" pitchFamily="34" charset="0"/>
                          <a:ea typeface="Yu Gothic" pitchFamily="34" charset="-122"/>
                          <a:cs typeface="Yu Gothic" pitchFamily="34" charset="-120"/>
                        </a:rPr>
                        <a:t>おすすめ図解</a:t>
                      </a:r>
                      <a:endParaRPr lang="en-US" sz="1300" dirty="0">
                        <a:latin typeface="Yu Gothic" charset="0"/>
                        <a:ea typeface="Yu Gothic" charset="0"/>
                        <a:cs typeface="Yu Gothic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5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333333"/>
                          </a:solidFill>
                          <a:latin typeface="Yu Gothic" pitchFamily="34" charset="0"/>
                          <a:ea typeface="Yu Gothic" pitchFamily="34" charset="-122"/>
                          <a:cs typeface="Yu Gothic" pitchFamily="34" charset="-120"/>
                        </a:rPr>
                        <a:t>業務フロー</a:t>
                      </a:r>
                      <a:endParaRPr lang="en-US" sz="1300" dirty="0">
                        <a:latin typeface="Yu Gothic" charset="0"/>
                        <a:ea typeface="Yu Gothic" charset="0"/>
                        <a:cs typeface="Yu Gothic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0557FF"/>
                          </a:solidFill>
                          <a:latin typeface="Yu Gothic" pitchFamily="34" charset="0"/>
                          <a:ea typeface="Yu Gothic" pitchFamily="34" charset="-122"/>
                          <a:cs typeface="Yu Gothic" pitchFamily="34" charset="-120"/>
                        </a:rPr>
                        <a:t>フロー図</a:t>
                      </a:r>
                      <a:endParaRPr lang="en-US" sz="1300" dirty="0">
                        <a:latin typeface="Yu Gothic" charset="0"/>
                        <a:ea typeface="Yu Gothic" charset="0"/>
                        <a:cs typeface="Yu Gothic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333333"/>
                          </a:solidFill>
                          <a:latin typeface="Yu Gothic" pitchFamily="34" charset="0"/>
                          <a:ea typeface="Yu Gothic" pitchFamily="34" charset="-122"/>
                          <a:cs typeface="Yu Gothic" pitchFamily="34" charset="-120"/>
                        </a:rPr>
                        <a:t>比較</a:t>
                      </a:r>
                      <a:endParaRPr lang="en-US" sz="1300" dirty="0">
                        <a:latin typeface="Yu Gothic" charset="0"/>
                        <a:ea typeface="Yu Gothic" charset="0"/>
                        <a:cs typeface="Yu Gothic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0557FF"/>
                          </a:solidFill>
                          <a:latin typeface="Yu Gothic" pitchFamily="34" charset="0"/>
                          <a:ea typeface="Yu Gothic" pitchFamily="34" charset="-122"/>
                          <a:cs typeface="Yu Gothic" pitchFamily="34" charset="-120"/>
                        </a:rPr>
                        <a:t>比較表</a:t>
                      </a:r>
                      <a:endParaRPr lang="en-US" sz="1300" dirty="0">
                        <a:latin typeface="Yu Gothic" charset="0"/>
                        <a:ea typeface="Yu Gothic" charset="0"/>
                        <a:cs typeface="Yu Gothic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333333"/>
                          </a:solidFill>
                          <a:latin typeface="Yu Gothic" pitchFamily="34" charset="0"/>
                          <a:ea typeface="Yu Gothic" pitchFamily="34" charset="-122"/>
                          <a:cs typeface="Yu Gothic" pitchFamily="34" charset="-120"/>
                        </a:rPr>
                        <a:t>課題整理</a:t>
                      </a:r>
                      <a:endParaRPr lang="en-US" sz="1300" dirty="0">
                        <a:latin typeface="Yu Gothic" charset="0"/>
                        <a:ea typeface="Yu Gothic" charset="0"/>
                        <a:cs typeface="Yu Gothic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0557FF"/>
                          </a:solidFill>
                          <a:latin typeface="Yu Gothic" pitchFamily="34" charset="0"/>
                          <a:ea typeface="Yu Gothic" pitchFamily="34" charset="-122"/>
                          <a:cs typeface="Yu Gothic" pitchFamily="34" charset="-120"/>
                        </a:rPr>
                        <a:t>カード型</a:t>
                      </a:r>
                      <a:endParaRPr lang="en-US" sz="1300" dirty="0">
                        <a:latin typeface="Yu Gothic" charset="0"/>
                        <a:ea typeface="Yu Gothic" charset="0"/>
                        <a:cs typeface="Yu Gothic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333333"/>
                          </a:solidFill>
                          <a:latin typeface="Yu Gothic" pitchFamily="34" charset="0"/>
                          <a:ea typeface="Yu Gothic" pitchFamily="34" charset="-122"/>
                          <a:cs typeface="Yu Gothic" pitchFamily="34" charset="-120"/>
                        </a:rPr>
                        <a:t>手順説明</a:t>
                      </a:r>
                      <a:endParaRPr lang="en-US" sz="1300" dirty="0">
                        <a:latin typeface="Yu Gothic" charset="0"/>
                        <a:ea typeface="Yu Gothic" charset="0"/>
                        <a:cs typeface="Yu Gothic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0557FF"/>
                          </a:solidFill>
                          <a:latin typeface="Yu Gothic" pitchFamily="34" charset="0"/>
                          <a:ea typeface="Yu Gothic" pitchFamily="34" charset="-122"/>
                          <a:cs typeface="Yu Gothic" pitchFamily="34" charset="-120"/>
                        </a:rPr>
                        <a:t>ステップ図</a:t>
                      </a:r>
                      <a:endParaRPr lang="en-US" sz="1300" dirty="0">
                        <a:latin typeface="Yu Gothic" charset="0"/>
                        <a:ea typeface="Yu Gothic" charset="0"/>
                        <a:cs typeface="Yu Gothic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333333"/>
                          </a:solidFill>
                          <a:latin typeface="Yu Gothic" pitchFamily="34" charset="0"/>
                          <a:ea typeface="Yu Gothic" pitchFamily="34" charset="-122"/>
                          <a:cs typeface="Yu Gothic" pitchFamily="34" charset="-120"/>
                        </a:rPr>
                        <a:t>全体像</a:t>
                      </a:r>
                      <a:endParaRPr lang="en-US" sz="1300" dirty="0">
                        <a:latin typeface="Yu Gothic" charset="0"/>
                        <a:ea typeface="Yu Gothic" charset="0"/>
                        <a:cs typeface="Yu Gothic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0557FF"/>
                          </a:solidFill>
                          <a:latin typeface="Yu Gothic" pitchFamily="34" charset="0"/>
                          <a:ea typeface="Yu Gothic" pitchFamily="34" charset="-122"/>
                          <a:cs typeface="Yu Gothic" pitchFamily="34" charset="-120"/>
                        </a:rPr>
                        <a:t>マップ図</a:t>
                      </a:r>
                      <a:endParaRPr lang="en-US" sz="1300" dirty="0">
                        <a:latin typeface="Yu Gothic" charset="0"/>
                        <a:ea typeface="Yu Gothic" charset="0"/>
                        <a:cs typeface="Yu Gothic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Shape 2"/>
          <p:cNvSpPr/>
          <p:nvPr/>
        </p:nvSpPr>
        <p:spPr>
          <a:xfrm>
            <a:off x="1371600" y="4251960"/>
            <a:ext cx="6400800" cy="548640"/>
          </a:xfrm>
          <a:prstGeom prst="rect">
            <a:avLst/>
          </a:prstGeom>
          <a:solidFill>
            <a:srgbClr val="EEF3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6" name="Shape 3"/>
          <p:cNvSpPr/>
          <p:nvPr/>
        </p:nvSpPr>
        <p:spPr>
          <a:xfrm>
            <a:off x="1371600" y="4251960"/>
            <a:ext cx="73152" cy="548640"/>
          </a:xfrm>
          <a:prstGeom prst="rect">
            <a:avLst/>
          </a:prstGeom>
          <a:solidFill>
            <a:srgbClr val="0557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Text 4"/>
          <p:cNvSpPr/>
          <p:nvPr/>
        </p:nvSpPr>
        <p:spPr>
          <a:xfrm>
            <a:off x="1508760" y="4251960"/>
            <a:ext cx="6217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迷ったら、文章ではなく型に変換する。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850392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実務で使えるAI資料作成の考え方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完成資料を丸投げせず、工程を分けて指示する。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BEFORE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783080"/>
            <a:ext cx="8229600" cy="868680"/>
          </a:xfrm>
          <a:prstGeom prst="rect">
            <a:avLst/>
          </a:prstGeom>
          <a:solidFill>
            <a:srgbClr val="FFFFFF"/>
          </a:solidFill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" name="Shape 4"/>
          <p:cNvSpPr/>
          <p:nvPr/>
        </p:nvSpPr>
        <p:spPr>
          <a:xfrm>
            <a:off x="457200" y="1783080"/>
            <a:ext cx="73152" cy="868680"/>
          </a:xfrm>
          <a:prstGeom prst="rect">
            <a:avLst/>
          </a:prstGeom>
          <a:solidFill>
            <a:srgbClr val="333333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77724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完成資料を丸投げ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029200" y="1783080"/>
            <a:ext cx="3520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→ 何が出てくるかコントロールできない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28803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557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AFTER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84632" y="3246120"/>
            <a:ext cx="1920240" cy="1554480"/>
          </a:xfrm>
          <a:prstGeom prst="rect">
            <a:avLst/>
          </a:prstGeom>
          <a:solidFill>
            <a:srgbClr val="FFFFFF"/>
          </a:solidFill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1" name="Shape 9"/>
          <p:cNvSpPr/>
          <p:nvPr/>
        </p:nvSpPr>
        <p:spPr>
          <a:xfrm>
            <a:off x="484632" y="3246120"/>
            <a:ext cx="73152" cy="1554480"/>
          </a:xfrm>
          <a:prstGeom prst="rect">
            <a:avLst/>
          </a:prstGeom>
          <a:solidFill>
            <a:srgbClr val="0557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2" name="Text 10"/>
          <p:cNvSpPr/>
          <p:nvPr/>
        </p:nvSpPr>
        <p:spPr>
          <a:xfrm>
            <a:off x="667512" y="33832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0557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01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67512" y="370332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構成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67512" y="4114800"/>
            <a:ext cx="1554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話の流れと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伝える順番を決める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2423160" y="3950208"/>
            <a:ext cx="128016" cy="146304"/>
          </a:xfrm>
          <a:prstGeom prst="rightArrow">
            <a:avLst/>
          </a:prstGeom>
          <a:solidFill>
            <a:srgbClr val="0557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6" name="Shape 14"/>
          <p:cNvSpPr/>
          <p:nvPr/>
        </p:nvSpPr>
        <p:spPr>
          <a:xfrm>
            <a:off x="2569464" y="3246120"/>
            <a:ext cx="1920240" cy="1554480"/>
          </a:xfrm>
          <a:prstGeom prst="rect">
            <a:avLst/>
          </a:prstGeom>
          <a:solidFill>
            <a:srgbClr val="FFFFFF"/>
          </a:solidFill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7" name="Shape 15"/>
          <p:cNvSpPr/>
          <p:nvPr/>
        </p:nvSpPr>
        <p:spPr>
          <a:xfrm>
            <a:off x="2569464" y="3246120"/>
            <a:ext cx="73152" cy="1554480"/>
          </a:xfrm>
          <a:prstGeom prst="rect">
            <a:avLst/>
          </a:prstGeom>
          <a:solidFill>
            <a:srgbClr val="0557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8" name="Text 16"/>
          <p:cNvSpPr/>
          <p:nvPr/>
        </p:nvSpPr>
        <p:spPr>
          <a:xfrm>
            <a:off x="2752344" y="33832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0557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02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2752344" y="370332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図解設計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2752344" y="4114800"/>
            <a:ext cx="1554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各スライドの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型を選ぶ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507992" y="3950208"/>
            <a:ext cx="128016" cy="146304"/>
          </a:xfrm>
          <a:prstGeom prst="rightArrow">
            <a:avLst/>
          </a:prstGeom>
          <a:solidFill>
            <a:srgbClr val="0557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2" name="Shape 20"/>
          <p:cNvSpPr/>
          <p:nvPr/>
        </p:nvSpPr>
        <p:spPr>
          <a:xfrm>
            <a:off x="4654296" y="3246120"/>
            <a:ext cx="1920240" cy="1554480"/>
          </a:xfrm>
          <a:prstGeom prst="rect">
            <a:avLst/>
          </a:prstGeom>
          <a:solidFill>
            <a:srgbClr val="FFFFFF"/>
          </a:solidFill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3" name="Shape 21"/>
          <p:cNvSpPr/>
          <p:nvPr/>
        </p:nvSpPr>
        <p:spPr>
          <a:xfrm>
            <a:off x="4654296" y="3246120"/>
            <a:ext cx="73152" cy="1554480"/>
          </a:xfrm>
          <a:prstGeom prst="rect">
            <a:avLst/>
          </a:prstGeom>
          <a:solidFill>
            <a:srgbClr val="0557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4" name="Text 22"/>
          <p:cNvSpPr/>
          <p:nvPr/>
        </p:nvSpPr>
        <p:spPr>
          <a:xfrm>
            <a:off x="4837176" y="33832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0557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03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37176" y="370332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素材生成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4837176" y="4114800"/>
            <a:ext cx="1554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SVG・アイコン・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表を作る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592824" y="3950208"/>
            <a:ext cx="128016" cy="146304"/>
          </a:xfrm>
          <a:prstGeom prst="rightArrow">
            <a:avLst/>
          </a:prstGeom>
          <a:solidFill>
            <a:srgbClr val="0557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8" name="Shape 26"/>
          <p:cNvSpPr/>
          <p:nvPr/>
        </p:nvSpPr>
        <p:spPr>
          <a:xfrm>
            <a:off x="6739128" y="3246120"/>
            <a:ext cx="1920240" cy="1554480"/>
          </a:xfrm>
          <a:prstGeom prst="rect">
            <a:avLst/>
          </a:prstGeom>
          <a:solidFill>
            <a:srgbClr val="FFFFFF"/>
          </a:solidFill>
          <a:ln w="9525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9" name="Shape 27"/>
          <p:cNvSpPr/>
          <p:nvPr/>
        </p:nvSpPr>
        <p:spPr>
          <a:xfrm>
            <a:off x="6739128" y="3246120"/>
            <a:ext cx="73152" cy="1554480"/>
          </a:xfrm>
          <a:prstGeom prst="rect">
            <a:avLst/>
          </a:prstGeom>
          <a:solidFill>
            <a:srgbClr val="0557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0" name="Text 28"/>
          <p:cNvSpPr/>
          <p:nvPr/>
        </p:nvSpPr>
        <p:spPr>
          <a:xfrm>
            <a:off x="6922008" y="33832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0557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04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922008" y="370332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3333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pptx化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6922008" y="4114800"/>
            <a:ext cx="1554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PowerPointに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出力する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8503920" y="4892040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70707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05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177</Words>
  <Application>Microsoft Office PowerPoint</Application>
  <PresentationFormat>画面に合わせる (16:9)</PresentationFormat>
  <Paragraphs>102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8" baseType="lpstr">
      <vt:lpstr>Yu Gothic</vt:lpstr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Claudeで文字だらけのスライドを作らない方法</dc:title>
  <dc:subject>PptxGenJS Presentation</dc:subject>
  <dc:creator>KOIYAL</dc:creator>
  <cp:lastModifiedBy>Yoshihiro Arakawa</cp:lastModifiedBy>
  <cp:revision>1</cp:revision>
  <dcterms:created xsi:type="dcterms:W3CDTF">2026-05-18T11:48:44Z</dcterms:created>
  <dcterms:modified xsi:type="dcterms:W3CDTF">2026-05-18T12:10:03Z</dcterms:modified>
</cp:coreProperties>
</file>